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  <p:sldMasterId id="2147483819" r:id="rId2"/>
  </p:sldMasterIdLst>
  <p:notesMasterIdLst>
    <p:notesMasterId r:id="rId14"/>
  </p:notesMasterIdLst>
  <p:sldIdLst>
    <p:sldId id="257" r:id="rId3"/>
    <p:sldId id="272" r:id="rId4"/>
    <p:sldId id="277" r:id="rId5"/>
    <p:sldId id="264" r:id="rId6"/>
    <p:sldId id="266" r:id="rId7"/>
    <p:sldId id="276" r:id="rId8"/>
    <p:sldId id="279" r:id="rId9"/>
    <p:sldId id="283" r:id="rId10"/>
    <p:sldId id="280" r:id="rId11"/>
    <p:sldId id="273" r:id="rId12"/>
    <p:sldId id="270" r:id="rId13"/>
  </p:sldIdLst>
  <p:sldSz cx="9144000" cy="5143500" type="screen16x9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B5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 snapToGrid="0" snapToObjects="1">
      <p:cViewPr varScale="1">
        <p:scale>
          <a:sx n="88" d="100"/>
          <a:sy n="88" d="100"/>
        </p:scale>
        <p:origin x="624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4F9E6-2E56-4B70-91D2-03AEBE886D6F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7BE33-7602-495D-A7CB-20848446D6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6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04319-5D2F-454D-8F38-D91B5FBB4F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10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09B2-400C-1B45-91DD-90623BFA4721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ECE8-681B-4755-AE55-3E2AB2BFA9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42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09B2-400C-1B45-91DD-90623BFA4721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F2C3-54DD-8E41-848D-72C9ABE51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70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09B2-400C-1B45-91DD-90623BFA4721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F2C3-54DD-8E41-848D-72C9ABE51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867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3" descr="presentation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53074" y="1216071"/>
            <a:ext cx="342923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853074" y="1695892"/>
            <a:ext cx="3429237" cy="2963466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42333" y="1216071"/>
            <a:ext cx="3430584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42333" y="1695892"/>
            <a:ext cx="3430584" cy="2963466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09B2-400C-1B45-91DD-90623BFA4721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F2C3-54DD-8E41-848D-72C9ABE51D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Название 1"/>
          <p:cNvSpPr txBox="1">
            <a:spLocks/>
          </p:cNvSpPr>
          <p:nvPr userDrawn="1"/>
        </p:nvSpPr>
        <p:spPr>
          <a:xfrm>
            <a:off x="3286040" y="441201"/>
            <a:ext cx="4644829" cy="748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114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F9DAF0F-C5B3-48EB-A548-380A2E1E7C9E}" type="datetimeFigureOut">
              <a:rPr lang="ru-RU" smtClean="0">
                <a:solidFill>
                  <a:srgbClr val="151414">
                    <a:tint val="75000"/>
                  </a:srgbClr>
                </a:solidFill>
              </a:rPr>
              <a:pPr defTabSz="342900"/>
              <a:t>07.06.2018</a:t>
            </a:fld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E047BD9-0FF4-4135-A1FC-C27DF7918F1C}" type="slidenum">
              <a:rPr lang="ru-RU" smtClean="0">
                <a:solidFill>
                  <a:srgbClr val="151414">
                    <a:tint val="75000"/>
                  </a:srgbClr>
                </a:solidFill>
              </a:rPr>
              <a:pPr defTabSz="342900"/>
              <a:t>‹#›</a:t>
            </a:fld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37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F9DAF0F-C5B3-48EB-A548-380A2E1E7C9E}" type="datetimeFigureOut">
              <a:rPr lang="ru-RU" smtClean="0">
                <a:solidFill>
                  <a:srgbClr val="151414">
                    <a:tint val="75000"/>
                  </a:srgbClr>
                </a:solidFill>
              </a:rPr>
              <a:pPr defTabSz="342900"/>
              <a:t>07.06.2018</a:t>
            </a:fld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E047BD9-0FF4-4135-A1FC-C27DF7918F1C}" type="slidenum">
              <a:rPr lang="ru-RU" smtClean="0">
                <a:solidFill>
                  <a:srgbClr val="151414">
                    <a:tint val="75000"/>
                  </a:srgbClr>
                </a:solidFill>
              </a:rPr>
              <a:pPr defTabSz="342900"/>
              <a:t>‹#›</a:t>
            </a:fld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26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F9DAF0F-C5B3-48EB-A548-380A2E1E7C9E}" type="datetimeFigureOut">
              <a:rPr lang="ru-RU" smtClean="0">
                <a:solidFill>
                  <a:srgbClr val="151414">
                    <a:tint val="75000"/>
                  </a:srgbClr>
                </a:solidFill>
              </a:rPr>
              <a:pPr defTabSz="342900"/>
              <a:t>07.06.2018</a:t>
            </a:fld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E047BD9-0FF4-4135-A1FC-C27DF7918F1C}" type="slidenum">
              <a:rPr lang="ru-RU" smtClean="0">
                <a:solidFill>
                  <a:srgbClr val="151414">
                    <a:tint val="75000"/>
                  </a:srgbClr>
                </a:solidFill>
              </a:rPr>
              <a:pPr defTabSz="342900"/>
              <a:t>‹#›</a:t>
            </a:fld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43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F9DAF0F-C5B3-48EB-A548-380A2E1E7C9E}" type="datetimeFigureOut">
              <a:rPr lang="ru-RU" smtClean="0">
                <a:solidFill>
                  <a:srgbClr val="151414">
                    <a:tint val="75000"/>
                  </a:srgbClr>
                </a:solidFill>
              </a:rPr>
              <a:pPr defTabSz="342900"/>
              <a:t>07.06.2018</a:t>
            </a:fld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E047BD9-0FF4-4135-A1FC-C27DF7918F1C}" type="slidenum">
              <a:rPr lang="ru-RU" smtClean="0">
                <a:solidFill>
                  <a:srgbClr val="151414">
                    <a:tint val="75000"/>
                  </a:srgbClr>
                </a:solidFill>
              </a:rPr>
              <a:pPr defTabSz="342900"/>
              <a:t>‹#›</a:t>
            </a:fld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31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F9DAF0F-C5B3-48EB-A548-380A2E1E7C9E}" type="datetimeFigureOut">
              <a:rPr lang="ru-RU" smtClean="0">
                <a:solidFill>
                  <a:srgbClr val="151414">
                    <a:tint val="75000"/>
                  </a:srgbClr>
                </a:solidFill>
              </a:rPr>
              <a:pPr defTabSz="342900"/>
              <a:t>07.06.2018</a:t>
            </a:fld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E047BD9-0FF4-4135-A1FC-C27DF7918F1C}" type="slidenum">
              <a:rPr lang="ru-RU" smtClean="0">
                <a:solidFill>
                  <a:srgbClr val="151414">
                    <a:tint val="75000"/>
                  </a:srgbClr>
                </a:solidFill>
              </a:rPr>
              <a:pPr defTabSz="342900"/>
              <a:t>‹#›</a:t>
            </a:fld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F9DAF0F-C5B3-48EB-A548-380A2E1E7C9E}" type="datetimeFigureOut">
              <a:rPr lang="ru-RU" smtClean="0">
                <a:solidFill>
                  <a:srgbClr val="151414">
                    <a:tint val="75000"/>
                  </a:srgbClr>
                </a:solidFill>
              </a:rPr>
              <a:pPr defTabSz="342900"/>
              <a:t>07.06.2018</a:t>
            </a:fld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E047BD9-0FF4-4135-A1FC-C27DF7918F1C}" type="slidenum">
              <a:rPr lang="ru-RU" smtClean="0">
                <a:solidFill>
                  <a:srgbClr val="151414">
                    <a:tint val="75000"/>
                  </a:srgbClr>
                </a:solidFill>
              </a:rPr>
              <a:pPr defTabSz="342900"/>
              <a:t>‹#›</a:t>
            </a:fld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88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F9DAF0F-C5B3-48EB-A548-380A2E1E7C9E}" type="datetimeFigureOut">
              <a:rPr lang="ru-RU" smtClean="0">
                <a:solidFill>
                  <a:srgbClr val="151414">
                    <a:tint val="75000"/>
                  </a:srgbClr>
                </a:solidFill>
              </a:rPr>
              <a:pPr defTabSz="342900"/>
              <a:t>07.06.2018</a:t>
            </a:fld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E047BD9-0FF4-4135-A1FC-C27DF7918F1C}" type="slidenum">
              <a:rPr lang="ru-RU" smtClean="0">
                <a:solidFill>
                  <a:srgbClr val="151414">
                    <a:tint val="75000"/>
                  </a:srgbClr>
                </a:solidFill>
              </a:rPr>
              <a:pPr defTabSz="342900"/>
              <a:t>‹#›</a:t>
            </a:fld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3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09B2-400C-1B45-91DD-90623BFA4721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F2C3-54DD-8E41-848D-72C9ABE51D7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Изображение 3" descr="presentation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26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F9DAF0F-C5B3-48EB-A548-380A2E1E7C9E}" type="datetimeFigureOut">
              <a:rPr lang="ru-RU" smtClean="0">
                <a:solidFill>
                  <a:srgbClr val="151414">
                    <a:tint val="75000"/>
                  </a:srgbClr>
                </a:solidFill>
              </a:rPr>
              <a:pPr defTabSz="342900"/>
              <a:t>07.06.2018</a:t>
            </a:fld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E047BD9-0FF4-4135-A1FC-C27DF7918F1C}" type="slidenum">
              <a:rPr lang="ru-RU" smtClean="0">
                <a:solidFill>
                  <a:srgbClr val="151414">
                    <a:tint val="75000"/>
                  </a:srgbClr>
                </a:solidFill>
              </a:rPr>
              <a:pPr defTabSz="342900"/>
              <a:t>‹#›</a:t>
            </a:fld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6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F9DAF0F-C5B3-48EB-A548-380A2E1E7C9E}" type="datetimeFigureOut">
              <a:rPr lang="ru-RU" smtClean="0">
                <a:solidFill>
                  <a:srgbClr val="151414">
                    <a:tint val="75000"/>
                  </a:srgbClr>
                </a:solidFill>
              </a:rPr>
              <a:pPr defTabSz="342900"/>
              <a:t>07.06.2018</a:t>
            </a:fld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E047BD9-0FF4-4135-A1FC-C27DF7918F1C}" type="slidenum">
              <a:rPr lang="ru-RU" smtClean="0">
                <a:solidFill>
                  <a:srgbClr val="151414">
                    <a:tint val="75000"/>
                  </a:srgbClr>
                </a:solidFill>
              </a:rPr>
              <a:pPr defTabSz="342900"/>
              <a:t>‹#›</a:t>
            </a:fld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46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F9DAF0F-C5B3-48EB-A548-380A2E1E7C9E}" type="datetimeFigureOut">
              <a:rPr lang="ru-RU" smtClean="0">
                <a:solidFill>
                  <a:srgbClr val="151414">
                    <a:tint val="75000"/>
                  </a:srgbClr>
                </a:solidFill>
              </a:rPr>
              <a:pPr defTabSz="342900"/>
              <a:t>07.06.2018</a:t>
            </a:fld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E047BD9-0FF4-4135-A1FC-C27DF7918F1C}" type="slidenum">
              <a:rPr lang="ru-RU" smtClean="0">
                <a:solidFill>
                  <a:srgbClr val="151414">
                    <a:tint val="75000"/>
                  </a:srgbClr>
                </a:solidFill>
              </a:rPr>
              <a:pPr defTabSz="342900"/>
              <a:t>‹#›</a:t>
            </a:fld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13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F9DAF0F-C5B3-48EB-A548-380A2E1E7C9E}" type="datetimeFigureOut">
              <a:rPr lang="ru-RU" smtClean="0">
                <a:solidFill>
                  <a:srgbClr val="151414">
                    <a:tint val="75000"/>
                  </a:srgbClr>
                </a:solidFill>
              </a:rPr>
              <a:pPr defTabSz="342900"/>
              <a:t>07.06.2018</a:t>
            </a:fld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E047BD9-0FF4-4135-A1FC-C27DF7918F1C}" type="slidenum">
              <a:rPr lang="ru-RU" smtClean="0">
                <a:solidFill>
                  <a:srgbClr val="151414">
                    <a:tint val="75000"/>
                  </a:srgbClr>
                </a:solidFill>
              </a:rPr>
              <a:pPr defTabSz="342900"/>
              <a:t>‹#›</a:t>
            </a:fld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5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09B2-400C-1B45-91DD-90623BFA4721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F2C3-54DD-8E41-848D-72C9ABE51D7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Изображение 3" descr="presentation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5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09B2-400C-1B45-91DD-90623BFA4721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F2C3-54DD-8E41-848D-72C9ABE51D7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Изображение 3" descr="presentation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8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09B2-400C-1B45-91DD-90623BFA4721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F2C3-54DD-8E41-848D-72C9ABE51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54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09B2-400C-1B45-91DD-90623BFA4721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F2C3-54DD-8E41-848D-72C9ABE51D7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Изображение 3" descr="presentation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2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09B2-400C-1B45-91DD-90623BFA4721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F2C3-54DD-8E41-848D-72C9ABE51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90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09B2-400C-1B45-91DD-90623BFA4721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F2C3-54DD-8E41-848D-72C9ABE51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7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09B2-400C-1B45-91DD-90623BFA4721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F2C3-54DD-8E41-848D-72C9ABE51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C09B2-400C-1B45-91DD-90623BFA4721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1F2C3-54DD-8E41-848D-72C9ABE51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47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65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7175"/>
            <a:fld id="{1F9DAF0F-C5B3-48EB-A548-380A2E1E7C9E}" type="datetimeFigureOut">
              <a:rPr lang="ru-RU" smtClean="0">
                <a:solidFill>
                  <a:srgbClr val="151414">
                    <a:tint val="75000"/>
                  </a:srgbClr>
                </a:solidFill>
              </a:rPr>
              <a:pPr defTabSz="257175"/>
              <a:t>07.06.2018</a:t>
            </a:fld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7175"/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7175"/>
            <a:fld id="{BE047BD9-0FF4-4135-A1FC-C27DF7918F1C}" type="slidenum">
              <a:rPr lang="ru-RU" smtClean="0">
                <a:solidFill>
                  <a:srgbClr val="151414">
                    <a:tint val="75000"/>
                  </a:srgbClr>
                </a:solidFill>
              </a:rPr>
              <a:pPr defTabSz="257175"/>
              <a:t>‹#›</a:t>
            </a:fld>
            <a:endParaRPr lang="ru-RU">
              <a:solidFill>
                <a:srgbClr val="15141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5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4855" y="1253953"/>
            <a:ext cx="82695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рынка труда и образования: инструментарий,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 перспективы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b="1" dirty="0" smtClean="0">
              <a:solidFill>
                <a:schemeClr val="tx2"/>
              </a:solidFill>
            </a:endParaRPr>
          </a:p>
          <a:p>
            <a:pPr algn="r"/>
            <a:r>
              <a:rPr lang="ru-RU" b="1" dirty="0" smtClean="0">
                <a:solidFill>
                  <a:schemeClr val="tx2"/>
                </a:solidFill>
              </a:rPr>
              <a:t>Каменева Екатерина</a:t>
            </a:r>
          </a:p>
          <a:p>
            <a:pPr algn="r"/>
            <a:r>
              <a:rPr lang="ru-RU" b="1" dirty="0" smtClean="0">
                <a:solidFill>
                  <a:schemeClr val="tx2"/>
                </a:solidFill>
              </a:rPr>
              <a:t>проректор по развитию образовательных программ </a:t>
            </a:r>
          </a:p>
          <a:p>
            <a:pPr algn="r"/>
            <a:r>
              <a:rPr lang="ru-RU" b="1" dirty="0" smtClean="0">
                <a:solidFill>
                  <a:schemeClr val="tx2"/>
                </a:solidFill>
              </a:rPr>
              <a:t>и международной деятельности, </a:t>
            </a:r>
          </a:p>
          <a:p>
            <a:pPr algn="r"/>
            <a:r>
              <a:rPr lang="ru-RU" b="1" dirty="0" smtClean="0">
                <a:solidFill>
                  <a:schemeClr val="tx2"/>
                </a:solidFill>
              </a:rPr>
              <a:t>руководитель секции по финансам </a:t>
            </a:r>
          </a:p>
          <a:p>
            <a:pPr algn="r"/>
            <a:r>
              <a:rPr lang="ru-RU" b="1" dirty="0" smtClean="0">
                <a:solidFill>
                  <a:schemeClr val="tx2"/>
                </a:solidFill>
              </a:rPr>
              <a:t>ФУМО ВО «Экономика и управление»</a:t>
            </a:r>
          </a:p>
          <a:p>
            <a:pPr algn="r"/>
            <a:r>
              <a:rPr lang="ru-RU" b="1" dirty="0" smtClean="0">
                <a:solidFill>
                  <a:schemeClr val="tx2"/>
                </a:solidFill>
              </a:rPr>
              <a:t>д.э.н., профессор</a:t>
            </a:r>
          </a:p>
          <a:p>
            <a:pPr algn="r"/>
            <a:endParaRPr lang="ru-RU" b="1" dirty="0">
              <a:solidFill>
                <a:schemeClr val="tx2"/>
              </a:solidFill>
            </a:endParaRPr>
          </a:p>
          <a:p>
            <a:pPr algn="ctr"/>
            <a:r>
              <a:rPr lang="ru-RU" b="1" smtClean="0">
                <a:solidFill>
                  <a:schemeClr val="tx2"/>
                </a:solidFill>
              </a:rPr>
              <a:t>Новосибирск - 2018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64355" y="519668"/>
            <a:ext cx="2824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</a:rPr>
              <a:t>1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5" name="Picture 8" descr="Логотип Фин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5037" y="226539"/>
            <a:ext cx="2410543" cy="769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664355" y="519668"/>
            <a:ext cx="2824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>
                <a:solidFill>
                  <a:schemeClr val="bg1"/>
                </a:solidFill>
              </a:rPr>
              <a:t>7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9" name="Picture 8" descr="Логотип Фин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84" y="122301"/>
            <a:ext cx="1795651" cy="57308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5443" y="136433"/>
            <a:ext cx="3111362" cy="54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40"/>
          <p:cNvSpPr txBox="1">
            <a:spLocks noChangeArrowheads="1"/>
          </p:cNvSpPr>
          <p:nvPr/>
        </p:nvSpPr>
        <p:spPr bwMode="auto">
          <a:xfrm>
            <a:off x="218121" y="719989"/>
            <a:ext cx="873546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РАЗВИТИЕ КОРПОРАТИВНОЙ МАГИСТРАТУРЫ</a:t>
            </a:r>
          </a:p>
          <a:p>
            <a:pPr algn="ctr"/>
            <a:r>
              <a:rPr lang="ru-RU" altLang="ru-RU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ДПО + магистратура</a:t>
            </a:r>
          </a:p>
          <a:p>
            <a:pPr algn="ctr"/>
            <a:endParaRPr lang="ru-RU" alt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81607" y="1446484"/>
            <a:ext cx="43651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Целевая программа: заказ работодателя</a:t>
            </a:r>
          </a:p>
          <a:p>
            <a:pPr marL="285750" lvl="0" indent="-285750" defTabSz="91440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Основана на профессиональных стандартах</a:t>
            </a:r>
          </a:p>
          <a:p>
            <a:pPr marL="285750" lvl="0" indent="-285750" defTabSz="91440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Без отрыва от производства </a:t>
            </a:r>
            <a:endParaRPr lang="en-US" sz="16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lvl="0" indent="-285750" defTabSz="91440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Использование потенциала филиалов</a:t>
            </a:r>
          </a:p>
          <a:p>
            <a:pPr marL="285750" lvl="0" indent="-285750" defTabSz="91440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Индивидуальная траектория обучения</a:t>
            </a:r>
          </a:p>
          <a:p>
            <a:pPr marL="285750" lvl="0" indent="-285750" defTabSz="91440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Освоение нескольких программ ДПО и программы магистратуры за </a:t>
            </a:r>
            <a:r>
              <a:rPr lang="ru-RU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2-2,5 </a:t>
            </a:r>
            <a:r>
              <a:rPr lang="ru-RU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года</a:t>
            </a:r>
          </a:p>
          <a:p>
            <a:pPr marL="285750" indent="-285750" defTabSz="914400">
              <a:buFont typeface="Wingdings" panose="05000000000000000000" pitchFamily="2" charset="2"/>
              <a:buChar char="ü"/>
              <a:defRPr/>
            </a:pPr>
            <a:r>
              <a:rPr lang="ru-RU" altLang="ru-RU" sz="1600" dirty="0">
                <a:solidFill>
                  <a:srgbClr val="002060"/>
                </a:solidFill>
                <a:cs typeface="Arial" panose="020B0604020202020204" pitchFamily="34" charset="0"/>
              </a:rPr>
              <a:t>Независимая оценка профессиональных </a:t>
            </a:r>
            <a:r>
              <a:rPr lang="ru-RU" altLang="ru-RU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квалификаций в рамках 238-ФЗ</a:t>
            </a:r>
            <a:endParaRPr lang="ru-RU" altLang="ru-RU" sz="16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lvl="0" indent="-285750" defTabSz="914400">
              <a:buFont typeface="Wingdings" panose="05000000000000000000" pitchFamily="2" charset="2"/>
              <a:buChar char="ü"/>
              <a:defRPr/>
            </a:pP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8988" y="1470181"/>
            <a:ext cx="4307926" cy="10827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Первый год: </a:t>
            </a:r>
          </a:p>
          <a:p>
            <a:r>
              <a:rPr lang="ru-RU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освоение </a:t>
            </a:r>
            <a:r>
              <a:rPr lang="ru-RU" sz="1600" b="1" dirty="0">
                <a:solidFill>
                  <a:srgbClr val="002060"/>
                </a:solidFill>
                <a:cs typeface="Arial" panose="020B0604020202020204" pitchFamily="34" charset="0"/>
              </a:rPr>
              <a:t>нескольких программ повышения квалификации</a:t>
            </a:r>
            <a:r>
              <a:rPr lang="ru-RU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, «заточенных» под профессиональные стандарты </a:t>
            </a:r>
            <a:endParaRPr lang="ru-RU" sz="16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6896" y="3070858"/>
            <a:ext cx="4307926" cy="18603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Второй год: </a:t>
            </a:r>
          </a:p>
          <a:p>
            <a:r>
              <a:rPr lang="ru-RU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поступление в магистратуру </a:t>
            </a:r>
          </a:p>
          <a:p>
            <a:r>
              <a:rPr lang="ru-RU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(</a:t>
            </a:r>
            <a:r>
              <a:rPr lang="ru-RU" sz="14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опционно</a:t>
            </a:r>
            <a:r>
              <a:rPr lang="ru-RU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– в зависимости от требуемого уровня квалификации)</a:t>
            </a:r>
          </a:p>
          <a:p>
            <a:r>
              <a:rPr lang="ru-RU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Фундаментальная подготовка</a:t>
            </a:r>
          </a:p>
          <a:p>
            <a:r>
              <a:rPr lang="ru-RU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Признание результатов обучения по программам повышения квалификации</a:t>
            </a:r>
          </a:p>
          <a:p>
            <a:r>
              <a:rPr lang="ru-RU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Получение диплома о высшем образовании </a:t>
            </a:r>
            <a:endParaRPr lang="ru-RU" sz="16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2157168" y="2616685"/>
            <a:ext cx="311728" cy="3343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2384025">
            <a:off x="2250236" y="3111003"/>
            <a:ext cx="4335874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Имплементация НОК</a:t>
            </a:r>
            <a:endParaRPr lang="ru-RU" sz="2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02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664355" y="519668"/>
            <a:ext cx="2824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>
                <a:solidFill>
                  <a:schemeClr val="bg1"/>
                </a:solidFill>
              </a:rPr>
              <a:t>7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9" name="Picture 8" descr="Логотип Фин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1284" y="114312"/>
            <a:ext cx="1848642" cy="58999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5999" y="1971586"/>
            <a:ext cx="648392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СПАСИБО ЗА ВНИМАНИЕ!</a:t>
            </a:r>
          </a:p>
          <a:p>
            <a:pPr algn="r"/>
            <a:endParaRPr lang="ru-RU" sz="2800" b="1" dirty="0">
              <a:solidFill>
                <a:srgbClr val="002060"/>
              </a:solidFill>
            </a:endParaRPr>
          </a:p>
          <a:p>
            <a:pPr algn="r"/>
            <a:r>
              <a:rPr lang="ru-RU" sz="2400" b="1" dirty="0">
                <a:solidFill>
                  <a:srgbClr val="002060"/>
                </a:solidFill>
              </a:rPr>
              <a:t>Каменева Е.А.</a:t>
            </a:r>
            <a:endParaRPr lang="en-US" sz="2400" b="1" dirty="0">
              <a:solidFill>
                <a:srgbClr val="002060"/>
              </a:solidFill>
            </a:endParaRPr>
          </a:p>
          <a:p>
            <a:pPr algn="r"/>
            <a:r>
              <a:rPr lang="en-US" sz="2400" b="1" dirty="0">
                <a:solidFill>
                  <a:srgbClr val="002060"/>
                </a:solidFill>
              </a:rPr>
              <a:t>eakameneva@fa.ru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64355" y="519668"/>
            <a:ext cx="2824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</a:rPr>
              <a:t>1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12" name="Picture 8" descr="Логотип Фин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5752" y="131186"/>
            <a:ext cx="2229828" cy="711647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195917"/>
            <a:ext cx="6916248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Совместные усилия основных заинтересованных сторон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целях развития национальной системы квалификаций</a:t>
            </a:r>
          </a:p>
        </p:txBody>
      </p:sp>
      <p:sp>
        <p:nvSpPr>
          <p:cNvPr id="10" name="Равнобедренный треугольник 9"/>
          <p:cNvSpPr/>
          <p:nvPr/>
        </p:nvSpPr>
        <p:spPr bwMode="auto">
          <a:xfrm>
            <a:off x="539552" y="836712"/>
            <a:ext cx="7848872" cy="4240979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67175" y="4154372"/>
            <a:ext cx="7321618" cy="864096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/>
              <a:t>3. ВУЗ </a:t>
            </a:r>
            <a:r>
              <a:rPr lang="en-US" sz="1400" b="1" dirty="0" smtClean="0"/>
              <a:t>↔</a:t>
            </a:r>
            <a:r>
              <a:rPr lang="ru-RU" sz="1400" b="1" dirty="0" smtClean="0"/>
              <a:t> работодатель: </a:t>
            </a:r>
            <a:endParaRPr lang="ru-RU" sz="1400" dirty="0" smtClean="0"/>
          </a:p>
          <a:p>
            <a:pPr algn="ctr"/>
            <a:r>
              <a:rPr lang="ru-RU" sz="1400" b="1" dirty="0" smtClean="0"/>
              <a:t>качество образовательных программ, в том числе, соответствие требованиям рынка </a:t>
            </a:r>
            <a:r>
              <a:rPr lang="ru-RU" sz="1400" b="1" dirty="0" smtClean="0"/>
              <a:t>труда (профессионально-общественная аккредитация), партнерство</a:t>
            </a:r>
            <a:r>
              <a:rPr lang="ru-RU" sz="1400" b="1" dirty="0" smtClean="0">
                <a:solidFill>
                  <a:srgbClr val="FF0000"/>
                </a:solidFill>
              </a:rPr>
              <a:t>…..как подтвердить?....</a:t>
            </a:r>
            <a:endParaRPr lang="ru-RU" sz="1400" dirty="0" smtClean="0">
              <a:solidFill>
                <a:srgbClr val="FF0000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051720" y="2931073"/>
            <a:ext cx="4896544" cy="740382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/>
              <a:t>2. ФУМО </a:t>
            </a:r>
            <a:r>
              <a:rPr lang="en-US" sz="1400" b="1" dirty="0" smtClean="0"/>
              <a:t>↔</a:t>
            </a:r>
            <a:r>
              <a:rPr lang="ru-RU" sz="1400" b="1" dirty="0" smtClean="0"/>
              <a:t> СПК </a:t>
            </a:r>
            <a:endParaRPr lang="ru-RU" sz="1400" dirty="0" smtClean="0"/>
          </a:p>
          <a:p>
            <a:pPr algn="ctr"/>
            <a:r>
              <a:rPr lang="ru-RU" sz="1400" b="1" dirty="0" smtClean="0"/>
              <a:t>механизмы экспертизы и согласования </a:t>
            </a:r>
            <a:endParaRPr lang="ru-RU" sz="1400" dirty="0" smtClean="0"/>
          </a:p>
          <a:p>
            <a:pPr algn="ctr"/>
            <a:r>
              <a:rPr lang="ru-RU" sz="1400" b="1" dirty="0" smtClean="0"/>
              <a:t>ФГОС и ПС; актуализации ФГОС, ПС и ПООП</a:t>
            </a:r>
            <a:endParaRPr lang="ru-RU" sz="1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555776" y="1628800"/>
            <a:ext cx="3744416" cy="761109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b="1" dirty="0" smtClean="0"/>
              <a:t>1. </a:t>
            </a:r>
            <a:r>
              <a:rPr lang="ru-RU" sz="1400" b="1" dirty="0" err="1" smtClean="0"/>
              <a:t>МинНауки</a:t>
            </a:r>
            <a:r>
              <a:rPr lang="ru-RU" sz="1400" b="1" dirty="0" smtClean="0"/>
              <a:t> и ВО </a:t>
            </a:r>
            <a:r>
              <a:rPr lang="en-US" sz="1400" b="1" dirty="0" smtClean="0"/>
              <a:t>↔ </a:t>
            </a:r>
            <a:r>
              <a:rPr lang="ru-RU" sz="1400" b="1" dirty="0" smtClean="0"/>
              <a:t>НСПК </a:t>
            </a:r>
            <a:r>
              <a:rPr lang="en-US" sz="1400" b="1" dirty="0"/>
              <a:t>↔ </a:t>
            </a:r>
            <a:r>
              <a:rPr lang="ru-RU" sz="1400" b="1" dirty="0" smtClean="0"/>
              <a:t>Минтруд  </a:t>
            </a:r>
          </a:p>
          <a:p>
            <a:pPr lvl="0" algn="ctr"/>
            <a:r>
              <a:rPr lang="ru-RU" sz="1400" b="1" dirty="0" smtClean="0"/>
              <a:t>правовое поле,</a:t>
            </a:r>
          </a:p>
          <a:p>
            <a:pPr lvl="0" algn="ctr"/>
            <a:r>
              <a:rPr lang="ru-RU" sz="1400" b="1" dirty="0" smtClean="0"/>
              <a:t>«правила игры»</a:t>
            </a:r>
            <a:endParaRPr lang="ru-RU" sz="1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1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64355" y="519668"/>
            <a:ext cx="2824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</a:rPr>
              <a:t>1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5" name="Picture 8" descr="Логотип Фин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9389" y="81244"/>
            <a:ext cx="1677416" cy="53534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39" y="192351"/>
            <a:ext cx="2792024" cy="48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0776" y="2369218"/>
            <a:ext cx="3167755" cy="1241844"/>
          </a:xfrm>
          <a:prstGeom prst="rect">
            <a:avLst/>
          </a:prstGeom>
        </p:spPr>
        <p:txBody>
          <a:bodyPr wrap="square" lIns="41115" tIns="20557" rIns="41115" bIns="20557">
            <a:spAutoFit/>
          </a:bodyPr>
          <a:lstStyle/>
          <a:p>
            <a:pPr algn="ctr"/>
            <a:r>
              <a:rPr lang="ru-RU" sz="1300" b="1" dirty="0">
                <a:solidFill>
                  <a:srgbClr val="000000"/>
                </a:solidFill>
                <a:latin typeface="+mn-lt"/>
              </a:rPr>
              <a:t>ФЕДЕРАЛЬНЫЙ ЗАКОН</a:t>
            </a:r>
            <a:endParaRPr lang="ru-RU" sz="1300" dirty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ru-RU" sz="1300" b="1" dirty="0">
                <a:solidFill>
                  <a:srgbClr val="000000"/>
                </a:solidFill>
                <a:latin typeface="+mn-lt"/>
              </a:rPr>
              <a:t>«О внесении изменений в трудовой кодекс российской федерации и статьи 11 и 73 </a:t>
            </a:r>
            <a:r>
              <a:rPr lang="ru-RU" sz="1300" b="1" dirty="0" smtClean="0">
                <a:solidFill>
                  <a:srgbClr val="000000"/>
                </a:solidFill>
                <a:latin typeface="+mn-lt"/>
              </a:rPr>
              <a:t>ФЗ </a:t>
            </a:r>
            <a:r>
              <a:rPr lang="ru-RU" sz="1300" b="1" dirty="0">
                <a:solidFill>
                  <a:srgbClr val="000000"/>
                </a:solidFill>
                <a:latin typeface="+mn-lt"/>
              </a:rPr>
              <a:t>«Об образовании в </a:t>
            </a:r>
            <a:r>
              <a:rPr lang="ru-RU" sz="1300" b="1" dirty="0" smtClean="0">
                <a:solidFill>
                  <a:srgbClr val="000000"/>
                </a:solidFill>
                <a:latin typeface="+mn-lt"/>
              </a:rPr>
              <a:t>Российской Федерации</a:t>
            </a:r>
            <a:r>
              <a:rPr lang="ru-RU" sz="1300" b="1" dirty="0">
                <a:solidFill>
                  <a:srgbClr val="000000"/>
                </a:solidFill>
                <a:latin typeface="+mn-lt"/>
              </a:rPr>
              <a:t>« от 02.05.2015</a:t>
            </a:r>
          </a:p>
          <a:p>
            <a:pPr algn="ctr"/>
            <a:r>
              <a:rPr lang="ru-RU" sz="1300" b="1" dirty="0">
                <a:solidFill>
                  <a:srgbClr val="000000"/>
                </a:solidFill>
                <a:latin typeface="+mn-lt"/>
              </a:rPr>
              <a:t>№ 122-ФЗ</a:t>
            </a:r>
            <a:endParaRPr lang="ru-RU" sz="13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10538" y="2297210"/>
            <a:ext cx="5067671" cy="1549621"/>
          </a:xfrm>
          <a:prstGeom prst="rect">
            <a:avLst/>
          </a:prstGeom>
        </p:spPr>
        <p:txBody>
          <a:bodyPr wrap="square" lIns="41115" tIns="20557" rIns="41115" bIns="20557">
            <a:spAutoFit/>
          </a:bodyPr>
          <a:lstStyle/>
          <a:p>
            <a:pPr marL="205694" indent="-205694" algn="just"/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часть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7 статьи 11 изложить в следующей редакции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«7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. Формирование требований федеральных государственных образовательных стандартов профессионального образования к результатам освоения основных образовательных программ профессионального образования </a:t>
            </a:r>
            <a:r>
              <a:rPr 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в части профессиональной компетенции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осуществляется </a:t>
            </a:r>
            <a:r>
              <a:rPr 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на основе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соответствующих профессиональных стандартов (при наличии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6921" y="898502"/>
            <a:ext cx="3047409" cy="1241844"/>
          </a:xfrm>
          <a:prstGeom prst="rect">
            <a:avLst/>
          </a:prstGeom>
        </p:spPr>
        <p:txBody>
          <a:bodyPr wrap="square" lIns="41115" tIns="20557" rIns="41115" bIns="20557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0000"/>
                </a:solidFill>
                <a:latin typeface="+mn-lt"/>
              </a:rPr>
              <a:t>Перечень поручений Президента Российской Федерации по итогам совещания по вопросам разработки профессиональных стандартов 9 декабря 2013 года</a:t>
            </a:r>
          </a:p>
          <a:p>
            <a:pPr algn="ctr"/>
            <a:r>
              <a:rPr lang="ru-RU" sz="1300" b="1" i="1" dirty="0" smtClean="0">
                <a:solidFill>
                  <a:srgbClr val="000000"/>
                </a:solidFill>
                <a:latin typeface="+mn-lt"/>
              </a:rPr>
              <a:t>Пр-3050 от 26.12.2013</a:t>
            </a:r>
            <a:endParaRPr lang="ru-RU" sz="13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10538" y="616589"/>
            <a:ext cx="5053817" cy="1518867"/>
          </a:xfrm>
          <a:prstGeom prst="rect">
            <a:avLst/>
          </a:prstGeom>
        </p:spPr>
        <p:txBody>
          <a:bodyPr wrap="square" lIns="41139" tIns="20569" rIns="41139" bIns="20569">
            <a:spAutoFit/>
          </a:bodyPr>
          <a:lstStyle/>
          <a:p>
            <a:pPr marL="2857" marR="1428" indent="201695" algn="just">
              <a:spcBef>
                <a:spcPts val="0"/>
              </a:spcBef>
              <a:spcAft>
                <a:spcPts val="0"/>
              </a:spcAft>
              <a:tabLst>
                <a:tab pos="309970" algn="l"/>
              </a:tabLst>
            </a:pPr>
            <a:endParaRPr lang="ru-RU" sz="1200" dirty="0">
              <a:solidFill>
                <a:srgbClr val="FF0000"/>
              </a:solidFill>
            </a:endParaRPr>
          </a:p>
          <a:p>
            <a:pPr marL="2857" marR="1428" indent="201695" algn="just">
              <a:spcBef>
                <a:spcPts val="0"/>
              </a:spcBef>
              <a:spcAft>
                <a:spcPts val="0"/>
              </a:spcAft>
              <a:tabLst>
                <a:tab pos="309970" algn="l"/>
              </a:tabLst>
            </a:pPr>
            <a:r>
              <a:rPr lang="ru-RU" sz="1400" spc="-25" dirty="0" smtClean="0">
                <a:solidFill>
                  <a:srgbClr val="000000"/>
                </a:solidFill>
                <a:ea typeface="Times New Roman"/>
              </a:rPr>
              <a:t>2</a:t>
            </a:r>
            <a:r>
              <a:rPr lang="ru-RU" sz="1400" spc="-25" dirty="0">
                <a:solidFill>
                  <a:srgbClr val="000000"/>
                </a:solidFill>
                <a:ea typeface="Times New Roman"/>
              </a:rPr>
              <a:t>.</a:t>
            </a:r>
            <a:r>
              <a:rPr lang="ru-RU" sz="1400" dirty="0">
                <a:solidFill>
                  <a:srgbClr val="000000"/>
                </a:solidFill>
                <a:ea typeface="Times New Roman"/>
              </a:rPr>
              <a:t>	Подготовить и внести в Государственную Думу Федерального Собрания Российской Федерации </a:t>
            </a:r>
            <a:r>
              <a:rPr lang="ru-RU" sz="1400" b="1" dirty="0">
                <a:solidFill>
                  <a:srgbClr val="000000"/>
                </a:solidFill>
                <a:ea typeface="Times New Roman"/>
              </a:rPr>
              <a:t>проекты федеральных законов</a:t>
            </a:r>
            <a:r>
              <a:rPr lang="ru-RU" sz="1400" dirty="0">
                <a:solidFill>
                  <a:srgbClr val="000000"/>
                </a:solidFill>
                <a:ea typeface="Times New Roman"/>
              </a:rPr>
              <a:t>, предусматривающие:</a:t>
            </a:r>
            <a:endParaRPr lang="ru-RU" sz="1400" dirty="0">
              <a:ea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a typeface="Times New Roman"/>
              </a:rPr>
              <a:t>обязательный </a:t>
            </a:r>
            <a:r>
              <a:rPr lang="ru-RU" sz="1400" dirty="0">
                <a:solidFill>
                  <a:srgbClr val="000000"/>
                </a:solidFill>
                <a:ea typeface="Times New Roman"/>
              </a:rPr>
              <a:t>учет положений профессиональных стандартов при формировании федеральных государственных образовательных стандартов профессионального </a:t>
            </a:r>
            <a:r>
              <a:rPr lang="ru-RU" sz="1400" dirty="0" smtClean="0">
                <a:solidFill>
                  <a:srgbClr val="000000"/>
                </a:solidFill>
                <a:ea typeface="Times New Roman"/>
              </a:rPr>
              <a:t>образования.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6921" y="3894907"/>
            <a:ext cx="3047409" cy="1041789"/>
          </a:xfrm>
          <a:prstGeom prst="rect">
            <a:avLst/>
          </a:prstGeom>
        </p:spPr>
        <p:txBody>
          <a:bodyPr wrap="square" lIns="41115" tIns="20557" rIns="41115" bIns="20557">
            <a:spAutoFit/>
          </a:bodyPr>
          <a:lstStyle/>
          <a:p>
            <a:pPr algn="ctr"/>
            <a:r>
              <a:rPr lang="ru-RU" sz="1300" b="1" dirty="0">
                <a:solidFill>
                  <a:srgbClr val="000000"/>
                </a:solidFill>
                <a:latin typeface="+mn-lt"/>
              </a:rPr>
              <a:t>Указ Президента от  18.12.2016 № 676  «О внесении изменений в Положение о Национальном совете при Президенте РФ по профессиональным </a:t>
            </a:r>
            <a:r>
              <a:rPr lang="ru-RU" sz="1300" b="1" dirty="0" smtClean="0">
                <a:solidFill>
                  <a:srgbClr val="000000"/>
                </a:solidFill>
                <a:latin typeface="+mn-lt"/>
              </a:rPr>
              <a:t>квалификациям…»</a:t>
            </a:r>
            <a:endParaRPr lang="ru-RU" sz="13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04329" y="3904800"/>
            <a:ext cx="5372525" cy="1118733"/>
          </a:xfrm>
          <a:prstGeom prst="rect">
            <a:avLst/>
          </a:prstGeom>
        </p:spPr>
        <p:txBody>
          <a:bodyPr wrap="square" lIns="41115" tIns="20557" rIns="41115" bIns="20557">
            <a:spAutoFit/>
          </a:bodyPr>
          <a:lstStyle/>
          <a:p>
            <a:pPr marL="205694" indent="-205694"/>
            <a:r>
              <a:rPr lang="ru-RU" sz="1400" b="1" dirty="0" smtClean="0">
                <a:solidFill>
                  <a:srgbClr val="FF0000"/>
                </a:solidFill>
                <a:latin typeface="+mn-lt"/>
              </a:rPr>
              <a:t>   </a:t>
            </a:r>
            <a:r>
              <a:rPr lang="ru-RU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п.8.1  «проведение </a:t>
            </a:r>
            <a:r>
              <a:rPr lang="ru-RU" sz="1400" b="1" dirty="0">
                <a:solidFill>
                  <a:srgbClr val="FF0000"/>
                </a:solidFill>
                <a:cs typeface="Times New Roman" panose="02020603050405020304" pitchFamily="18" charset="0"/>
              </a:rPr>
              <a:t>экспертизы ФГОС ПО, ПООП и их проектов, оценка их </a:t>
            </a:r>
            <a:r>
              <a:rPr lang="ru-RU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соответствия профессиональным </a:t>
            </a:r>
            <a:r>
              <a:rPr lang="ru-RU" sz="1400" b="1" dirty="0">
                <a:solidFill>
                  <a:srgbClr val="FF0000"/>
                </a:solidFill>
                <a:cs typeface="Times New Roman" panose="02020603050405020304" pitchFamily="18" charset="0"/>
              </a:rPr>
              <a:t>стандартам, подготовка предложений по совершенствованию указанных стандартов профессионального образования и образовательных </a:t>
            </a:r>
            <a:r>
              <a:rPr lang="ru-RU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программ»</a:t>
            </a:r>
            <a:endParaRPr lang="ru-RU" sz="1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Название 1"/>
          <p:cNvSpPr txBox="1">
            <a:spLocks/>
          </p:cNvSpPr>
          <p:nvPr/>
        </p:nvSpPr>
        <p:spPr bwMode="auto">
          <a:xfrm>
            <a:off x="3262746" y="90674"/>
            <a:ext cx="3913910" cy="62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9" tIns="45695" rIns="91389" bIns="45695" anchor="ctr"/>
          <a:lstStyle>
            <a:lvl1pPr>
              <a:defRPr sz="7100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1pPr>
            <a:lvl2pPr marL="742950" indent="-285750">
              <a:defRPr sz="62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>
              <a:defRPr sz="53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>
              <a:defRPr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57400" indent="-228600">
              <a:defRPr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6pPr>
            <a:lvl7pPr marL="29718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7pPr>
            <a:lvl8pPr marL="34290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8pPr>
            <a:lvl9pPr marL="38862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9pPr>
          </a:lstStyle>
          <a:p>
            <a:pPr algn="ctr"/>
            <a:r>
              <a:rPr lang="ru-RU" sz="1600" b="1" dirty="0">
                <a:solidFill>
                  <a:schemeClr val="tx1"/>
                </a:solidFill>
                <a:latin typeface="+mn-lt"/>
                <a:cs typeface="Myriad Pro"/>
              </a:rPr>
              <a:t>СОПРЯЖЕНИЕ ФГОС </a:t>
            </a:r>
            <a:r>
              <a:rPr lang="ru-RU" sz="1600" b="1" dirty="0" smtClean="0">
                <a:solidFill>
                  <a:schemeClr val="tx1"/>
                </a:solidFill>
                <a:latin typeface="+mn-lt"/>
                <a:cs typeface="Myriad Pro"/>
              </a:rPr>
              <a:t>ВО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+mn-lt"/>
                <a:cs typeface="Myriad Pro"/>
              </a:rPr>
              <a:t>С </a:t>
            </a:r>
            <a:r>
              <a:rPr lang="ru-RU" sz="1600" b="1" dirty="0">
                <a:solidFill>
                  <a:schemeClr val="tx1"/>
                </a:solidFill>
                <a:latin typeface="+mn-lt"/>
                <a:cs typeface="Myriad Pro"/>
              </a:rPr>
              <a:t>ПРОФЕССИОНАЛЬНЫМИ СТАНДАРТАМИ</a:t>
            </a:r>
          </a:p>
        </p:txBody>
      </p:sp>
    </p:spTree>
    <p:extLst>
      <p:ext uri="{BB962C8B-B14F-4D97-AF65-F5344CB8AC3E}">
        <p14:creationId xmlns:p14="http://schemas.microsoft.com/office/powerpoint/2010/main" val="32150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664355" y="519668"/>
            <a:ext cx="2824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3236" y="2883272"/>
            <a:ext cx="862969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Полномочия Советов по профессиональным квалификациям по вопросам, касающимся развития системы независимой оценки профессиональных квалификаций (Указ Президента №676):</a:t>
            </a:r>
          </a:p>
          <a:p>
            <a:pPr algn="just">
              <a:buFont typeface="Arial" pitchFamily="34" charset="0"/>
              <a:buChar char="•"/>
            </a:pP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мониторинг рынка труда, обеспечение его потребностей в квалификациях и профессиональном образовании</a:t>
            </a:r>
          </a:p>
          <a:p>
            <a:pPr algn="just">
              <a:buFont typeface="Arial" pitchFamily="34" charset="0"/>
              <a:buChar char="•"/>
            </a:pP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разработка и актуализация профессиональных стандартов и квалификационных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требований</a:t>
            </a:r>
          </a:p>
          <a:p>
            <a:pPr algn="just">
              <a:buFont typeface="Arial" pitchFamily="34" charset="0"/>
              <a:buChar char="•"/>
            </a:pPr>
            <a:r>
              <a:rPr lang="ru-RU" sz="1300" b="1" dirty="0">
                <a:latin typeface="Arial" pitchFamily="34" charset="0"/>
                <a:cs typeface="Arial" pitchFamily="34" charset="0"/>
              </a:rPr>
              <a:t> организация независимой оценки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квалификаций</a:t>
            </a:r>
            <a:endParaRPr lang="ru-RU" sz="13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проведение экспертизы ФГОС ПО, ПООП и их проектов, оценка их соответствия профессиональным стандартам, подготовка предложений по совершенствованию указанных стандартов профессионального образования и образовательных программ</a:t>
            </a:r>
            <a:endParaRPr lang="ru-RU" sz="1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организация профессионально-общественной аккредитации образовательных </a:t>
            </a: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программ</a:t>
            </a:r>
            <a:endParaRPr lang="ru-RU" sz="13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070" y="716235"/>
            <a:ext cx="3701019" cy="121380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Профессиональные стандарты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Национальная рамка квалификаций</a:t>
            </a:r>
            <a:r>
              <a:rPr lang="ru-RU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Формирование отраслевых рамок квалификаций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25774" y="2059812"/>
            <a:ext cx="3681684" cy="693689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Профессионально-общественная аккредитация  образовательных программ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5070" y="2059813"/>
            <a:ext cx="3701019" cy="69368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Независимая оценка квалификации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25772" y="716235"/>
            <a:ext cx="3681686" cy="121380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Федеральные государственные образовательные стандарты</a:t>
            </a:r>
          </a:p>
          <a:p>
            <a:pPr>
              <a:buFont typeface="Wingdings" pitchFamily="2" charset="2"/>
              <a:buChar char="ü"/>
            </a:pPr>
            <a:r>
              <a:rPr lang="ru-RU" sz="14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примерные и основные образовательные программы</a:t>
            </a:r>
          </a:p>
          <a:p>
            <a:pPr>
              <a:buFont typeface="Wingdings" pitchFamily="2" charset="2"/>
              <a:buChar char="ü"/>
            </a:pPr>
            <a:r>
              <a:rPr lang="ru-RU" sz="14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система ДПО </a:t>
            </a:r>
          </a:p>
        </p:txBody>
      </p:sp>
      <p:sp>
        <p:nvSpPr>
          <p:cNvPr id="13" name="Счетверенная стрелка 12"/>
          <p:cNvSpPr/>
          <p:nvPr/>
        </p:nvSpPr>
        <p:spPr>
          <a:xfrm rot="18810026">
            <a:off x="4224864" y="1528163"/>
            <a:ext cx="812800" cy="803755"/>
          </a:xfrm>
          <a:prstGeom prst="quadArrow">
            <a:avLst>
              <a:gd name="adj1" fmla="val 14073"/>
              <a:gd name="adj2" fmla="val 22500"/>
              <a:gd name="adj3" fmla="val 24607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8" descr="Логотип Фин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6371" y="94901"/>
            <a:ext cx="1848642" cy="589992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236" y="151013"/>
            <a:ext cx="3227894" cy="56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0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664355" y="519668"/>
            <a:ext cx="2824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72401" y="1045861"/>
            <a:ext cx="38850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Успешный опыт взаимодействия: 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2016-2018гг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подписаны Соглашения о взаимодействии между ФУМО ВО и СПО «Экономика и управление» и СПК финансового рынка</a:t>
            </a: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asprof.ru/site/public/tmp/img/800_800_inside/1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29" y="1045860"/>
            <a:ext cx="2389359" cy="159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asprof.ru/site/public/tmp/img/800_800_inside/1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60" y="1045861"/>
            <a:ext cx="2398341" cy="159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877494" y="239288"/>
            <a:ext cx="54455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Федеральные учебно-методические объединения  </a:t>
            </a:r>
            <a:endParaRPr lang="en-US" sz="1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VS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Советы по профессиональным квалификациям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4965" y="2640757"/>
            <a:ext cx="79455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Механизм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актуализации и согласования ФГОС и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образательных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программ с представителями профессионального сообщества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ru-RU" sz="1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экспертизы и актуализации разрабатываемых профессиональных стандартов 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377266" y="2353125"/>
            <a:ext cx="389466" cy="3120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381909" y="3437385"/>
            <a:ext cx="389466" cy="3533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65538" y="3756329"/>
            <a:ext cx="8875986" cy="1334747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Центр экспертизы и актуализации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профессиональных и образовательных стандартов: </a:t>
            </a:r>
          </a:p>
          <a:p>
            <a:pPr algn="ctr"/>
            <a:r>
              <a:rPr lang="ru-RU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г.: согласованы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 </a:t>
            </a:r>
            <a:r>
              <a:rPr lang="ru-RU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 ВО и 4 ФГОС СПО;</a:t>
            </a:r>
          </a:p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Ведется </a:t>
            </a:r>
            <a:r>
              <a:rPr lang="ru-RU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работа над нормативными документами и рекомендациями. </a:t>
            </a:r>
          </a:p>
          <a:p>
            <a:pPr algn="ctr"/>
            <a:r>
              <a:rPr lang="ru-RU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Формирование отраслевой рамки квалификаций </a:t>
            </a:r>
          </a:p>
        </p:txBody>
      </p:sp>
    </p:spTree>
    <p:extLst>
      <p:ext uri="{BB962C8B-B14F-4D97-AF65-F5344CB8AC3E}">
        <p14:creationId xmlns:p14="http://schemas.microsoft.com/office/powerpoint/2010/main" val="3210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7530" y="399395"/>
            <a:ext cx="4895546" cy="25680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6343" y="663900"/>
            <a:ext cx="1562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ru-RU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algn="ctr" defTabSz="342900"/>
            <a:endParaRPr lang="ru-RU" sz="1200" b="1" dirty="0" err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154780" y="446799"/>
            <a:ext cx="4509935" cy="255525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endParaRPr lang="ru-RU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0487" y="540867"/>
            <a:ext cx="15621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ru-RU" sz="1200" b="1" dirty="0">
                <a:solidFill>
                  <a:srgbClr val="44546A"/>
                </a:solidFill>
                <a:latin typeface="Arial" pitchFamily="34" charset="0"/>
                <a:cs typeface="Arial" pitchFamily="34" charset="0"/>
              </a:rPr>
              <a:t>РЫНОК ТРУДА</a:t>
            </a:r>
          </a:p>
          <a:p>
            <a:pPr algn="ctr" defTabSz="342900"/>
            <a:endParaRPr lang="ru-RU" sz="900" b="1" dirty="0" err="1">
              <a:solidFill>
                <a:srgbClr val="44546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Дуга 7"/>
          <p:cNvSpPr/>
          <p:nvPr/>
        </p:nvSpPr>
        <p:spPr>
          <a:xfrm rot="1392338">
            <a:off x="3465760" y="719328"/>
            <a:ext cx="1826805" cy="1937868"/>
          </a:xfrm>
          <a:prstGeom prst="arc">
            <a:avLst>
              <a:gd name="adj1" fmla="val 15596144"/>
              <a:gd name="adj2" fmla="val 284097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669860" y="1117288"/>
            <a:ext cx="469901" cy="234950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680274" y="1621055"/>
            <a:ext cx="546101" cy="234950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669860" y="2181844"/>
            <a:ext cx="633154" cy="234950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90525" y="994845"/>
            <a:ext cx="26287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Оценка результатов обучения:</a:t>
            </a:r>
          </a:p>
          <a:p>
            <a:pPr algn="ctr" defTabSz="342900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государственная итоговая аттестация</a:t>
            </a:r>
          </a:p>
          <a:p>
            <a:pPr algn="ctr" defTabSz="342900"/>
            <a:endParaRPr lang="ru-RU" sz="900" b="1" dirty="0" err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5810" y="1744172"/>
            <a:ext cx="2707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Подготовка студентов к прохождению профессиональной</a:t>
            </a:r>
          </a:p>
          <a:p>
            <a:pPr algn="ctr" defTabSz="342900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аттестации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73144" y="1382807"/>
            <a:ext cx="1548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Независимая </a:t>
            </a:r>
          </a:p>
          <a:p>
            <a:pPr algn="ctr" defTabSz="342900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оценка квалификации соискателей, в том числе преподавателей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18962" y="847824"/>
            <a:ext cx="3194523" cy="4987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ru-RU" sz="105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ПРОФЕССИОНАЛЬНО-ОБЩЕСТВЕННАЯ </a:t>
            </a:r>
            <a:r>
              <a:rPr lang="ru-RU" sz="105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АККРЕДИТАЦИЯ (ПОА)</a:t>
            </a:r>
            <a:endParaRPr lang="ru-RU" sz="105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47468" y="150013"/>
            <a:ext cx="3490926" cy="4987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28588" indent="-128588" defTabSz="342900">
              <a:buFont typeface="Wingdings" panose="05000000000000000000" pitchFamily="2" charset="2"/>
              <a:buChar char="ü"/>
            </a:pPr>
            <a:r>
              <a:rPr lang="ru-RU" sz="105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СЕТЕВОЕ ВЗАИМОДЕЙСТВИЕ</a:t>
            </a:r>
          </a:p>
          <a:p>
            <a:pPr marL="128588" indent="-128588" defTabSz="342900">
              <a:buFont typeface="Wingdings" panose="05000000000000000000" pitchFamily="2" charset="2"/>
              <a:buChar char="ü"/>
            </a:pPr>
            <a:r>
              <a:rPr lang="ru-RU" sz="105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СОВМЕСТНЫЕ  ПРОГРАММЫ</a:t>
            </a:r>
            <a:endParaRPr lang="ru-RU" sz="105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59588" y="1449672"/>
            <a:ext cx="19547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Требования к соискателю через систему профессиональных стандартов</a:t>
            </a:r>
          </a:p>
        </p:txBody>
      </p:sp>
      <p:sp>
        <p:nvSpPr>
          <p:cNvPr id="18" name="Стрелка влево 17"/>
          <p:cNvSpPr/>
          <p:nvPr/>
        </p:nvSpPr>
        <p:spPr>
          <a:xfrm>
            <a:off x="5747815" y="1437452"/>
            <a:ext cx="441845" cy="2577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5638601" y="1795188"/>
            <a:ext cx="594812" cy="2577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Стрелка влево 19"/>
          <p:cNvSpPr/>
          <p:nvPr/>
        </p:nvSpPr>
        <p:spPr>
          <a:xfrm>
            <a:off x="5594847" y="2143822"/>
            <a:ext cx="627394" cy="2577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021" y="2617020"/>
            <a:ext cx="89240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ru-RU" sz="1600" b="1" dirty="0">
                <a:solidFill>
                  <a:srgbClr val="FF0000"/>
                </a:solidFill>
                <a:latin typeface="Calibri"/>
              </a:rPr>
              <a:t>ИНСТРУМЕНТАРИЙ РАЗВИТИЯ ОБРАЗОВАТЕЛЬНЫХ ПРОГРАММ</a:t>
            </a:r>
          </a:p>
          <a:p>
            <a:pPr marL="214313" indent="-214313" algn="just" defTabSz="34290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31B5D"/>
                </a:solidFill>
                <a:latin typeface="Calibri"/>
              </a:rPr>
              <a:t>Внутренний мониторинг качества </a:t>
            </a:r>
            <a:r>
              <a:rPr lang="ru-RU" sz="1400" b="1" dirty="0" smtClean="0">
                <a:solidFill>
                  <a:srgbClr val="031B5D"/>
                </a:solidFill>
                <a:latin typeface="Calibri"/>
              </a:rPr>
              <a:t>образовательных </a:t>
            </a:r>
            <a:r>
              <a:rPr lang="ru-RU" sz="1400" b="1" dirty="0">
                <a:solidFill>
                  <a:srgbClr val="031B5D"/>
                </a:solidFill>
                <a:latin typeface="Calibri"/>
              </a:rPr>
              <a:t>программ</a:t>
            </a:r>
            <a:endParaRPr lang="ru-RU" sz="1400" b="1" u="sng" dirty="0">
              <a:solidFill>
                <a:srgbClr val="031B5D"/>
              </a:solidFill>
              <a:latin typeface="Calibri"/>
            </a:endParaRPr>
          </a:p>
          <a:p>
            <a:pPr marL="214313" indent="-214313" algn="just" defTabSz="34290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31B5D"/>
                </a:solidFill>
                <a:latin typeface="Calibri"/>
              </a:rPr>
              <a:t>Поиск </a:t>
            </a:r>
            <a:r>
              <a:rPr lang="ru-RU" sz="1400" b="1" dirty="0">
                <a:solidFill>
                  <a:srgbClr val="031B5D"/>
                </a:solidFill>
                <a:latin typeface="Calibri"/>
              </a:rPr>
              <a:t>новых форм и форматов взаимодействия: </a:t>
            </a:r>
            <a:r>
              <a:rPr lang="ru-RU" sz="1400" b="1" u="sng" dirty="0">
                <a:solidFill>
                  <a:srgbClr val="031B5D"/>
                </a:solidFill>
                <a:latin typeface="Calibri"/>
              </a:rPr>
              <a:t>сетевые, «двух дипломов», гибридные….</a:t>
            </a:r>
          </a:p>
          <a:p>
            <a:pPr marL="214313" indent="-214313" algn="just" defTabSz="34290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31B5D"/>
                </a:solidFill>
              </a:rPr>
              <a:t>Актуализация на соответствие профессиональным стандартам и </a:t>
            </a:r>
            <a:r>
              <a:rPr lang="ru-RU" sz="1400" b="1" dirty="0" smtClean="0">
                <a:solidFill>
                  <a:srgbClr val="031B5D"/>
                </a:solidFill>
              </a:rPr>
              <a:t>ПОА: </a:t>
            </a:r>
            <a:r>
              <a:rPr lang="ru-RU" sz="1400" b="1" u="sng" dirty="0" err="1">
                <a:solidFill>
                  <a:srgbClr val="031B5D"/>
                </a:solidFill>
              </a:rPr>
              <a:t>практикоориентированность</a:t>
            </a:r>
            <a:endParaRPr lang="ru-RU" sz="1400" b="1" u="sng" dirty="0">
              <a:solidFill>
                <a:srgbClr val="031B5D"/>
              </a:solidFill>
            </a:endParaRPr>
          </a:p>
          <a:p>
            <a:pPr marL="214313" indent="-214313" algn="just" defTabSz="34290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31B5D"/>
                </a:solidFill>
                <a:latin typeface="Calibri"/>
              </a:rPr>
              <a:t>Имплементация </a:t>
            </a:r>
            <a:r>
              <a:rPr lang="ru-RU" sz="1400" b="1" dirty="0">
                <a:solidFill>
                  <a:srgbClr val="031B5D"/>
                </a:solidFill>
                <a:latin typeface="Calibri"/>
              </a:rPr>
              <a:t>независимой оценки квалификаций в аттестацию </a:t>
            </a:r>
            <a:r>
              <a:rPr lang="ru-RU" sz="1400" b="1" dirty="0" smtClean="0">
                <a:solidFill>
                  <a:srgbClr val="031B5D"/>
                </a:solidFill>
                <a:latin typeface="Calibri"/>
              </a:rPr>
              <a:t>обучающихся: </a:t>
            </a:r>
            <a:r>
              <a:rPr lang="ru-RU" sz="1400" b="1" dirty="0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отработка </a:t>
            </a:r>
            <a:r>
              <a:rPr lang="ru-RU" sz="14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технологической модели сопряжения  НОК и ГИА через механизм признания теоретической части </a:t>
            </a:r>
            <a:r>
              <a:rPr lang="ru-RU" sz="1400" b="1" dirty="0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экзамена на программах, прошедших ПОА</a:t>
            </a:r>
            <a:endParaRPr lang="ru-RU" sz="1200" b="1" dirty="0">
              <a:solidFill>
                <a:srgbClr val="031B5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2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64355" y="519668"/>
            <a:ext cx="2824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</a:rPr>
              <a:t>1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55419" y="136108"/>
            <a:ext cx="8608936" cy="10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buNone/>
              <a:tabLst/>
              <a:defRPr/>
            </a:pPr>
            <a:r>
              <a:rPr kumimoji="1" lang="ru-RU" sz="2000" b="1" i="1" kern="0" dirty="0" smtClean="0"/>
              <a:t>ОБРАЗОВАТЕЛЬНАЯ ТРУБА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buNone/>
              <a:tabLst/>
              <a:defRPr/>
            </a:pPr>
            <a:r>
              <a:rPr kumimoji="1" lang="ru-RU" sz="2000" b="1" i="1" kern="0" dirty="0" smtClean="0"/>
              <a:t>ИЛИ </a:t>
            </a:r>
            <a:r>
              <a:rPr kumimoji="1" lang="ru-RU" sz="2000" b="1" i="1" kern="0" dirty="0" smtClean="0"/>
              <a:t>ГИБКАЯ ОБРАЗОВАТЕЛЬНАЯ ТРАЕКТОРИЯ?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buNone/>
              <a:tabLst/>
              <a:defRPr/>
            </a:pPr>
            <a:endParaRPr kumimoji="1" lang="ru-RU" sz="28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buNone/>
              <a:tabLst/>
              <a:defRPr/>
            </a:pPr>
            <a:endParaRPr kumimoji="1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237" y="1012703"/>
            <a:ext cx="4817808" cy="106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91237" y="2401725"/>
            <a:ext cx="856973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МАГИСТРАТУРА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днозначная ориентация на профессиональные стандарты и/или иные требования рынка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труда =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эффективность профессионально-общественной аккредитации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Типы: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углубление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профилизации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бакалавриата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академическая магистратура: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путь в аспирантуру = кадровый резерв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109045" y="837449"/>
            <a:ext cx="393235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БАКАЛАВРИАТ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дин вход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фундаментальная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подготовка</a:t>
            </a:r>
            <a:endParaRPr lang="ru-RU" sz="1600" i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несколько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выходов с возможностью перехода из трубы в трубу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выстраивание профильных треков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1578" y="2407109"/>
            <a:ext cx="8750161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3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933" y="206414"/>
            <a:ext cx="4246331" cy="421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5291" y="574698"/>
            <a:ext cx="4880708" cy="401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7264" y="861299"/>
            <a:ext cx="4137334" cy="390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0"/>
          <p:cNvSpPr txBox="1">
            <a:spLocks noChangeArrowheads="1"/>
          </p:cNvSpPr>
          <p:nvPr/>
        </p:nvSpPr>
        <p:spPr bwMode="auto">
          <a:xfrm>
            <a:off x="3461657" y="35009"/>
            <a:ext cx="5621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ПРОФЕССИОНАЛЬНО-ОБЩЕСТВЕННАЯ АККРЕДИТАЦИЯ</a:t>
            </a:r>
            <a:endParaRPr lang="ru-RU" altLang="ru-RU" b="1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06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64355" y="519668"/>
            <a:ext cx="2824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</a:rPr>
              <a:t>1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283" y="780925"/>
            <a:ext cx="88379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b="1" dirty="0"/>
              <a:t>МЕЖУНИВЕРСИТЕТСКИЕ СЕТЕВЫЕ ПРОГРАММЫ </a:t>
            </a:r>
            <a:r>
              <a:rPr lang="ru-RU" b="1" dirty="0" smtClean="0"/>
              <a:t>ОДНОГО-ДВУХ ДИПЛОМОВ</a:t>
            </a:r>
            <a:endParaRPr lang="ru-RU" b="1" dirty="0"/>
          </a:p>
          <a:p>
            <a:pPr>
              <a:buFont typeface="Wingdings" pitchFamily="2" charset="2"/>
              <a:buChar char="q"/>
            </a:pPr>
            <a:r>
              <a:rPr lang="ru-RU" b="1" dirty="0"/>
              <a:t> </a:t>
            </a:r>
            <a:r>
              <a:rPr lang="ru-RU" b="1" dirty="0" smtClean="0"/>
              <a:t>ЭКСПОРТНЫЕ </a:t>
            </a:r>
            <a:r>
              <a:rPr lang="ru-RU" b="1" dirty="0"/>
              <a:t>СЕТЕВЫЕ ПРОГРАММЫ ДВУХ </a:t>
            </a:r>
            <a:r>
              <a:rPr lang="ru-RU" b="1" dirty="0" smtClean="0"/>
              <a:t>ДИПЛОМОВ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ВНУТРИУНИВЕРСИТЕТСКИЕ </a:t>
            </a:r>
            <a:r>
              <a:rPr lang="ru-RU" b="1" dirty="0"/>
              <a:t>СЕТЕВЫЕ ПРОГРАММЫ ДВУХ </a:t>
            </a:r>
            <a:r>
              <a:rPr lang="ru-RU" b="1" dirty="0" smtClean="0"/>
              <a:t>ДИПЛОМОВ (двойная квалификация?)</a:t>
            </a:r>
            <a:endParaRPr lang="ru-RU" b="1" dirty="0"/>
          </a:p>
          <a:p>
            <a:r>
              <a:rPr lang="ru-RU" dirty="0"/>
              <a:t>4+2; 2+1… </a:t>
            </a:r>
            <a:r>
              <a:rPr lang="ru-RU" dirty="0" smtClean="0"/>
              <a:t>Экономика + ИТ; Экономика </a:t>
            </a:r>
            <a:r>
              <a:rPr lang="ru-RU" dirty="0"/>
              <a:t>+ Юриспруденция….</a:t>
            </a:r>
            <a:r>
              <a:rPr lang="ru-RU" b="1" dirty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 </a:t>
            </a:r>
            <a:r>
              <a:rPr lang="ru-RU" b="1" dirty="0" smtClean="0"/>
              <a:t>КОРПОРАТИВНАЯ МАГИСТРАТУРА:</a:t>
            </a:r>
            <a:r>
              <a:rPr lang="ru-RU" dirty="0" smtClean="0"/>
              <a:t> ДПО + магистратура + оценка квалификаций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ДПО «заточено» под профессиональные стандарты и проектируется в плотном дуэте с корпорацией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Обучение в «чистой» магистратуре – это обеспечение фундаментальной подготовки и навыков научного исследования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Оценка квалификаций путем сетевого взаимодействия с ЦОК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108857" y="168759"/>
            <a:ext cx="8940800" cy="35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Aft>
                <a:spcPct val="0"/>
              </a:spcAft>
              <a:buClr>
                <a:schemeClr val="accent1"/>
              </a:buClr>
              <a:buSzPct val="90000"/>
              <a:defRPr/>
            </a:pPr>
            <a:r>
              <a:rPr kumimoji="1" lang="ru-RU" sz="2000" b="1" kern="0" dirty="0" smtClean="0">
                <a:solidFill>
                  <a:srgbClr val="006666"/>
                </a:solidFill>
              </a:rPr>
              <a:t>ОБРАЗОВАТЕЛЬНАЯ </a:t>
            </a:r>
            <a:r>
              <a:rPr kumimoji="1" lang="ru-RU" sz="2000" b="1" kern="0" dirty="0" smtClean="0">
                <a:solidFill>
                  <a:srgbClr val="006666"/>
                </a:solidFill>
              </a:rPr>
              <a:t>ПРОГРАММА:  </a:t>
            </a:r>
            <a:r>
              <a:rPr kumimoji="1" lang="ru-RU" sz="2000" b="1" kern="0" dirty="0">
                <a:solidFill>
                  <a:srgbClr val="006666"/>
                </a:solidFill>
              </a:rPr>
              <a:t>НОВЫЕ ФОРМАТЫ И АРХИТЕКТУРА?</a:t>
            </a:r>
          </a:p>
          <a:p>
            <a:endParaRPr lang="ru-RU" sz="1400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buNone/>
              <a:tabLst/>
              <a:defRPr/>
            </a:pPr>
            <a:endParaRPr kumimoji="1" lang="ru-RU" sz="28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5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</TotalTime>
  <Words>807</Words>
  <Application>Microsoft Office PowerPoint</Application>
  <PresentationFormat>Экран (16:9)</PresentationFormat>
  <Paragraphs>131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Monotype Sorts</vt:lpstr>
      <vt:lpstr>Myriad Pro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kwido kwido</dc:creator>
  <cp:lastModifiedBy>Каменева Екатерина</cp:lastModifiedBy>
  <cp:revision>124</cp:revision>
  <dcterms:created xsi:type="dcterms:W3CDTF">2017-05-22T08:35:20Z</dcterms:created>
  <dcterms:modified xsi:type="dcterms:W3CDTF">2018-06-07T03:14:26Z</dcterms:modified>
</cp:coreProperties>
</file>